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6"/>
  </p:handoutMasterIdLst>
  <p:sldIdLst>
    <p:sldId id="256" r:id="rId2"/>
    <p:sldId id="290" r:id="rId3"/>
    <p:sldId id="293" r:id="rId4"/>
    <p:sldId id="292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62" r:id="rId14"/>
    <p:sldId id="273" r:id="rId15"/>
    <p:sldId id="274" r:id="rId16"/>
    <p:sldId id="294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95" r:id="rId30"/>
    <p:sldId id="288" r:id="rId31"/>
    <p:sldId id="298" r:id="rId32"/>
    <p:sldId id="316" r:id="rId33"/>
    <p:sldId id="289" r:id="rId34"/>
    <p:sldId id="299" r:id="rId35"/>
    <p:sldId id="307" r:id="rId36"/>
    <p:sldId id="308" r:id="rId37"/>
    <p:sldId id="309" r:id="rId38"/>
    <p:sldId id="322" r:id="rId39"/>
    <p:sldId id="313" r:id="rId40"/>
    <p:sldId id="319" r:id="rId41"/>
    <p:sldId id="318" r:id="rId42"/>
    <p:sldId id="321" r:id="rId43"/>
    <p:sldId id="320" r:id="rId44"/>
    <p:sldId id="310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90" y="-7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76CEC-D25D-4736-ADA1-A87490470701}" type="datetimeFigureOut">
              <a:rPr lang="ru-RU" smtClean="0"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9179D0-8046-420E-A19B-26A9733B530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3AE44CCC-81B9-4D4E-8EB8-1A6FFCA2158B}" type="datetimeFigureOut">
              <a:rPr lang="ru-RU" smtClean="0"/>
              <a:pPr/>
              <a:t>18.04.2017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D1B0D85B-4DB8-4254-BF88-E4406A8389D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hyperlink" Target="consultantplus://offline/ref=9FFB92CE422B0FD66D1F2491C565A40A7DE86BA73D5016A44F006DCBC4E5F5690C63677621A44AF595870CtFG5M" TargetMode="External"/><Relationship Id="rId3" Type="http://schemas.openxmlformats.org/officeDocument/2006/relationships/hyperlink" Target="consultantplus://offline/ref=9FFB92CE422B0FD66D1F2491C565A40A7DE86BA73A5012A043006DCBC4E5F5690C63677621A44AF595870CtFGBM" TargetMode="External"/><Relationship Id="rId7" Type="http://schemas.openxmlformats.org/officeDocument/2006/relationships/hyperlink" Target="consultantplus://offline/ref=9FFB92CE422B0FD66D1F2491C565A40A7DE86BA73E5611A64E006DCBC4E5F5690C63677621A44AF595870CtFG4M" TargetMode="External"/><Relationship Id="rId2" Type="http://schemas.openxmlformats.org/officeDocument/2006/relationships/hyperlink" Target="consultantplus://offline/ref=9FFB92CE422B0FD66D1F2491C565A40A7DE86BA73D5212AD415D67C39DE9F76E033C707168A84BF59587t0GA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consultantplus://offline/ref=9FFB92CE422B0FD66D1F2491C565A40A7DE86BA73F521EA642006DCBC4E5F5690C63677621A44AF595870CtFG4M" TargetMode="External"/><Relationship Id="rId5" Type="http://schemas.openxmlformats.org/officeDocument/2006/relationships/hyperlink" Target="consultantplus://offline/ref=9FFB92CE422B0FD66D1F2491C565A40A7DE86BA73D5017AC4D006DCBC4E5F5690C63677621A44AF595870CtFGBM" TargetMode="External"/><Relationship Id="rId4" Type="http://schemas.openxmlformats.org/officeDocument/2006/relationships/hyperlink" Target="consultantplus://offline/ref=9FFB92CE422B0FD66D1F2491C565A40A7DE86BA73A5314AD48006DCBC4E5F5690C63677621A44AF595870CtFGBM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8458200" cy="201454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sz="4700" b="1" dirty="0" smtClean="0"/>
              <a:t>Нормативно-правовые основы образования  детей дошкольного возраста  с ОВЗ</a:t>
            </a:r>
            <a:endParaRPr lang="ru-RU" sz="47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5984" y="4714884"/>
            <a:ext cx="6429420" cy="1752600"/>
          </a:xfrm>
        </p:spPr>
        <p:txBody>
          <a:bodyPr/>
          <a:lstStyle/>
          <a:p>
            <a:pPr algn="r"/>
            <a:r>
              <a:rPr lang="ru-RU" b="1" dirty="0" smtClean="0"/>
              <a:t>Заведующая </a:t>
            </a:r>
          </a:p>
          <a:p>
            <a:pPr algn="r"/>
            <a:r>
              <a:rPr lang="ru-RU" b="1" dirty="0" smtClean="0"/>
              <a:t>МБДОУ «Детский сад № </a:t>
            </a:r>
            <a:r>
              <a:rPr lang="ru-RU" b="1" smtClean="0"/>
              <a:t>63 комбинированного </a:t>
            </a:r>
            <a:r>
              <a:rPr lang="ru-RU" b="1" dirty="0" smtClean="0"/>
              <a:t>вида»</a:t>
            </a:r>
            <a:endParaRPr lang="ru-RU" b="1" dirty="0" smtClean="0"/>
          </a:p>
          <a:p>
            <a:pPr algn="r"/>
            <a:r>
              <a:rPr lang="ru-RU" b="1" dirty="0" err="1" smtClean="0"/>
              <a:t>М.Ю.Безделева</a:t>
            </a:r>
            <a:endParaRPr lang="ru-RU" b="1" dirty="0"/>
          </a:p>
        </p:txBody>
      </p:sp>
      <p:pic>
        <p:nvPicPr>
          <p:cNvPr id="5" name="Picture 2" descr="http://58.detirkutsk.ru/upload/58/roditelyam/%D0%BE%D0%B2%D0%B7/964648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929066"/>
            <a:ext cx="2828968" cy="26762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285992"/>
            <a:ext cx="8229600" cy="4325112"/>
          </a:xfrm>
        </p:spPr>
        <p:txBody>
          <a:bodyPr>
            <a:normAutofit/>
          </a:bodyPr>
          <a:lstStyle/>
          <a:p>
            <a:r>
              <a:rPr lang="ru-RU" sz="2600" b="1" dirty="0" smtClean="0">
                <a:solidFill>
                  <a:schemeClr val="accent3">
                    <a:lumMod val="50000"/>
                  </a:schemeClr>
                </a:solidFill>
              </a:rPr>
              <a:t>ст. 79 Организация получения образования обучающимися с ограниченными возможностями здоровья </a:t>
            </a:r>
          </a:p>
          <a:p>
            <a:r>
              <a:rPr lang="ru-RU" dirty="0" smtClean="0"/>
              <a:t>1. Содержание и условия организации обучения и воспитания лиц с ОВЗ определяются </a:t>
            </a:r>
            <a:r>
              <a:rPr lang="ru-RU" b="1" dirty="0" smtClean="0"/>
              <a:t>адаптированной образовательной программой, а для инвалидов в соответствии с индивидуальной программой реабилитации инвалида.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об Образовании в Российской Федерации от 29.12.2012 N 273- ФЗ (ред.от 23.07.2013)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ст. 79 Организация получения образования обучающимися с ограниченными возможностями здоровья </a:t>
            </a:r>
          </a:p>
          <a:p>
            <a:r>
              <a:rPr lang="ru-RU" dirty="0" smtClean="0"/>
              <a:t>3. </a:t>
            </a:r>
            <a:r>
              <a:rPr lang="ru-RU" b="1" dirty="0" smtClean="0"/>
              <a:t>условия обучения, воспитания включают: </a:t>
            </a:r>
          </a:p>
          <a:p>
            <a:r>
              <a:rPr lang="ru-RU" dirty="0" smtClean="0"/>
              <a:t>•использование специальных образовательных программ и методов </a:t>
            </a:r>
          </a:p>
          <a:p>
            <a:r>
              <a:rPr lang="ru-RU" dirty="0" smtClean="0"/>
              <a:t>•специальных учебных пособий и дидактических материалов </a:t>
            </a:r>
          </a:p>
          <a:p>
            <a:r>
              <a:rPr lang="ru-RU" dirty="0" smtClean="0"/>
              <a:t>•специальных технических средств обучения </a:t>
            </a:r>
          </a:p>
          <a:p>
            <a:r>
              <a:rPr lang="ru-RU" dirty="0" smtClean="0"/>
              <a:t>•проведение групповых и индивидуальных коррекционных занятий </a:t>
            </a:r>
          </a:p>
          <a:p>
            <a:r>
              <a:rPr lang="ru-RU" dirty="0" smtClean="0"/>
              <a:t>•обеспечение доступа в здания организаций, и другие условия, без которых невозможно или затруднено освоение образовательных программ обучающимися с ОВЗ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об Образовании в Российской Федерации от 29.12.2012 N 273- ФЗ (ред.от 23.07.2013)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ст. 79 Организация получения образования обучающимися с ограниченными возможностями здоровья </a:t>
            </a:r>
          </a:p>
          <a:p>
            <a:r>
              <a:rPr lang="ru-RU" dirty="0" smtClean="0"/>
              <a:t>•5. Организации, осуществляющие образовательную деятельность, создаются для </a:t>
            </a:r>
          </a:p>
          <a:p>
            <a:r>
              <a:rPr lang="ru-RU" b="1" dirty="0" smtClean="0"/>
              <a:t>глухих, слабослышащих, позднооглохших, слепых, слабовидящих, с тяжелыми нарушениями речи, с нарушениями опорно-двигательного аппарата, с задержкой психического развития, с умственной отсталостью, с расстройствами </a:t>
            </a:r>
            <a:r>
              <a:rPr lang="ru-RU" b="1" dirty="0" err="1" smtClean="0"/>
              <a:t>аутистического</a:t>
            </a:r>
            <a:r>
              <a:rPr lang="ru-RU" b="1" dirty="0" smtClean="0"/>
              <a:t> спектра, со сложными дефектами и других обучающихся с ограниченными возможностями здоровья.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об Образовании в Российской Федерации от 29.12.2012 N 273- ФЗ (ред.от 23.07.2013)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572528" cy="13573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24 ноября 1995 г. N 181-ФЗ «О социальной защите инвалидов в Российской Федерации»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Статья 8. </a:t>
            </a:r>
            <a:r>
              <a:rPr lang="ru-RU" b="1" dirty="0" smtClean="0"/>
              <a:t>Государственная служба </a:t>
            </a:r>
            <a:r>
              <a:rPr lang="ru-RU" b="1" dirty="0" err="1" smtClean="0"/>
              <a:t>медико</a:t>
            </a:r>
            <a:r>
              <a:rPr lang="ru-RU" b="1" dirty="0" smtClean="0"/>
              <a:t> - социальной экспертизы </a:t>
            </a:r>
          </a:p>
          <a:p>
            <a:r>
              <a:rPr lang="ru-RU" dirty="0" smtClean="0"/>
              <a:t>•п.3 . На Государственную службу </a:t>
            </a:r>
            <a:r>
              <a:rPr lang="ru-RU" dirty="0" err="1" smtClean="0"/>
              <a:t>медико</a:t>
            </a:r>
            <a:r>
              <a:rPr lang="ru-RU" dirty="0" smtClean="0"/>
              <a:t> - социальной экспертизы возлагаются: </a:t>
            </a:r>
          </a:p>
          <a:p>
            <a:r>
              <a:rPr lang="ru-RU" dirty="0" smtClean="0"/>
              <a:t>1) </a:t>
            </a:r>
            <a:r>
              <a:rPr lang="ru-RU" b="1" dirty="0" smtClean="0"/>
              <a:t>определение группы инвалидности, ее причин, сроков, времени наступления инвалидности, потребности инвалида в различных видах социальной защиты </a:t>
            </a:r>
          </a:p>
          <a:p>
            <a:r>
              <a:rPr lang="ru-RU" dirty="0" smtClean="0"/>
              <a:t>2) </a:t>
            </a:r>
            <a:r>
              <a:rPr lang="ru-RU" b="1" dirty="0" smtClean="0"/>
              <a:t>разработка индивидуальных программ реабилитации инвалидов (ИПР)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857232"/>
            <a:ext cx="8229600" cy="1357322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от 24 ноября 1995 г. N 181-ФЗ "О социальной защите инвалидов в Российской Федерации</a:t>
            </a:r>
            <a:r>
              <a:rPr lang="ru-RU" sz="3200" b="1" dirty="0" smtClean="0"/>
              <a:t>"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Ст.18 Образовательные учреждения </a:t>
            </a:r>
            <a:r>
              <a:rPr lang="ru-RU" b="1" dirty="0" smtClean="0"/>
              <a:t>совместно с органами социальной защиты населения, органами здравоохранения обеспечивают дошкольное, внешкольное воспитание и образование детей-инвалидов в соответствии с индивидуальной программой реабилитации. </a:t>
            </a:r>
          </a:p>
          <a:p>
            <a:r>
              <a:rPr lang="ru-RU" dirty="0" smtClean="0"/>
              <a:t>•Детям - инвалидам дошкольного возраста предоставляются необходимые реабилитационные меры и </a:t>
            </a:r>
            <a:r>
              <a:rPr lang="ru-RU" b="1" dirty="0" smtClean="0"/>
              <a:t>создаются условия для пребывания в детских дошкольных учреждениях общего типа.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207168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«О государственной программе Российской Федерации «Доступная среда» на 2011 - 2020 годы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b="1" dirty="0" smtClean="0"/>
              <a:t> 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r>
              <a:rPr lang="ru-RU" b="1" i="1" dirty="0" smtClean="0"/>
              <a:t>Целевые индикаторы и показатели Программы: </a:t>
            </a:r>
          </a:p>
          <a:p>
            <a:r>
              <a:rPr lang="ru-RU" dirty="0" smtClean="0"/>
              <a:t>•</a:t>
            </a:r>
            <a:r>
              <a:rPr lang="ru-RU" b="1" dirty="0" smtClean="0"/>
              <a:t>доля общеобразовательных учреждений, в которых создана универсальная </a:t>
            </a:r>
            <a:r>
              <a:rPr lang="ru-RU" b="1" dirty="0" err="1" smtClean="0"/>
              <a:t>безбарьерная</a:t>
            </a:r>
            <a:r>
              <a:rPr lang="ru-RU" b="1" dirty="0" smtClean="0"/>
              <a:t> среда, позволяющая обеспечить совместное обучение инвалидов и лиц, не имеющих нарушений развития, в общем количестве общеобразовательных учреждений. </a:t>
            </a:r>
          </a:p>
          <a:p>
            <a:r>
              <a:rPr lang="ru-RU" dirty="0" smtClean="0"/>
              <a:t>•Одним из приоритетных направлений государственной политики должно стать </a:t>
            </a:r>
            <a:r>
              <a:rPr lang="ru-RU" b="1" dirty="0" smtClean="0"/>
              <a:t>создание условий для предоставления детям-инвалидам равного доступа к качественному образованию с учетом заключений ПМПК 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714356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/>
              <a:t>Ведомственные документы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pic>
        <p:nvPicPr>
          <p:cNvPr id="26626" name="Picture 2" descr="http://www.ufest.in.ua/sites/default/files/special-needs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143116"/>
            <a:ext cx="7529119" cy="38576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Российской Федерации от 20 сентября 2013 г. N 1082 "Об утверждении Положения о </a:t>
            </a:r>
            <a:r>
              <a:rPr lang="ru-RU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психолого-медико-педагогической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комиссии» 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r>
              <a:rPr lang="ru-RU" dirty="0" smtClean="0"/>
              <a:t>2. Комиссия создается в целях своевременного выявления детей с особенностями в физическом и (или) психическом развитии и (или) отклонениями в поведении, проведения их комплексного </a:t>
            </a:r>
            <a:r>
              <a:rPr lang="ru-RU" dirty="0" err="1" smtClean="0"/>
              <a:t>психолого-медико-педагогического</a:t>
            </a:r>
            <a:r>
              <a:rPr lang="ru-RU" dirty="0" smtClean="0"/>
              <a:t> обследования (далее - обследование) и </a:t>
            </a:r>
            <a:r>
              <a:rPr lang="ru-RU" b="1" dirty="0" smtClean="0"/>
              <a:t>подготовки по результатам обследования рекомендаций по оказанию им </a:t>
            </a:r>
            <a:r>
              <a:rPr lang="ru-RU" b="1" dirty="0" err="1" smtClean="0"/>
              <a:t>психолого-медико-педагогической</a:t>
            </a:r>
            <a:r>
              <a:rPr lang="ru-RU" b="1" dirty="0" smtClean="0"/>
              <a:t> помощи и организации их обучения и воспитания, а также подтверждения, уточнения или изменения ранее данных рекомендаций.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Методические рекомендации Министерства образования РФ «О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психолого-медико-педагогическом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консилиуме (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ПМПк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образовательного учреждения»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27.03.2000 г. № 127/901-6</a:t>
            </a:r>
            <a:r>
              <a:rPr lang="ru-RU" sz="2800" b="1" dirty="0" smtClean="0"/>
              <a:t>.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532888"/>
            <a:ext cx="8372476" cy="4325112"/>
          </a:xfrm>
        </p:spPr>
        <p:txBody>
          <a:bodyPr>
            <a:normAutofit fontScale="775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Задачи и виды деятельности </a:t>
            </a:r>
            <a:r>
              <a:rPr lang="ru-RU" b="1" dirty="0" err="1" smtClean="0"/>
              <a:t>ПМПк</a:t>
            </a:r>
            <a:r>
              <a:rPr lang="ru-RU" b="1" dirty="0" smtClean="0"/>
              <a:t> ДОО </a:t>
            </a:r>
          </a:p>
          <a:p>
            <a:r>
              <a:rPr lang="ru-RU" dirty="0" smtClean="0"/>
              <a:t>•</a:t>
            </a:r>
            <a:r>
              <a:rPr lang="ru-RU" b="1" dirty="0" smtClean="0"/>
              <a:t>разработка и уточнение индивидуального образовательного маршрута, определение условий и технологий психолого-педагогического сопровождения, в том числе оказания коррекционно-развивающей помощи ребенку с ОВЗ </a:t>
            </a:r>
          </a:p>
          <a:p>
            <a:r>
              <a:rPr lang="ru-RU" dirty="0" smtClean="0"/>
              <a:t>•</a:t>
            </a:r>
            <a:r>
              <a:rPr lang="ru-RU" b="1" dirty="0" smtClean="0"/>
              <a:t>моделирование индивидуально ориентированных образовательных и коррекционно-развивающих программ на основе использования существующих программ и гибких технологий </a:t>
            </a:r>
          </a:p>
          <a:p>
            <a:r>
              <a:rPr lang="ru-RU" dirty="0" smtClean="0"/>
              <a:t>•</a:t>
            </a:r>
            <a:r>
              <a:rPr lang="ru-RU" b="1" dirty="0" smtClean="0"/>
              <a:t>координация взаимодействия всех специалистов ДОО по организации инклюзивной практики и др.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642918"/>
            <a:ext cx="8929718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создании условий для получения образования детьми с ограниченными возможностями здоровья и детьми-инвалидами (Письмо </a:t>
            </a:r>
            <a:r>
              <a:rPr lang="ru-RU" sz="2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РФ от 18.04.2008 № аф-150/06</a:t>
            </a:r>
            <a:r>
              <a:rPr lang="ru-RU" sz="2800" b="1" dirty="0" smtClean="0"/>
              <a:t>)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00240"/>
            <a:ext cx="8229600" cy="4857760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Необходимым условием организации успешного обучения и воспитания детей с ОВЗ в образовательных учреждениях общего типа является создание адаптивной среды. </a:t>
            </a:r>
          </a:p>
          <a:p>
            <a:r>
              <a:rPr lang="ru-RU" dirty="0" smtClean="0"/>
              <a:t>В образовательном учреждении общего типа должны быть созданы надлежащие материально-технические условия, обеспечивающие возможность для беспрепятственного доступа детей с ОВЗ в здания и помещения и организации их пребывания в учреждении (включая пандусы, специальные лифты, </a:t>
            </a:r>
            <a:r>
              <a:rPr lang="ru-RU" b="1" dirty="0" smtClean="0"/>
              <a:t>специально оборудованные учебные места, специализированное учебное, реабилитационное, медицинское оборудование и т.д. </a:t>
            </a:r>
          </a:p>
          <a:p>
            <a:r>
              <a:rPr lang="ru-RU" dirty="0" smtClean="0"/>
              <a:t>«Вопросы деятельности образовательного учреждения общего типа, касающиеся организации обучения и воспитания детей с ограниченными возможностями здоровья, должны быть регламентированы уставом и локальными актами образовательного учреждения».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643074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Нормативно-правовую базу в области образования детей с ограниченными возможностями здоровья в Российской Федерации составляют документы нескольких уровней: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3000364" y="2214554"/>
            <a:ext cx="5972188" cy="4325112"/>
          </a:xfrm>
        </p:spPr>
        <p:txBody>
          <a:bodyPr>
            <a:normAutofit/>
          </a:bodyPr>
          <a:lstStyle/>
          <a:p>
            <a:pPr marL="723900" lvl="0" indent="-6350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международные </a:t>
            </a:r>
          </a:p>
          <a:p>
            <a:pPr marL="723900" lvl="0" indent="-6350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федеральные (Конституция, законы, кодексы – семейный, гражданский   и др.);</a:t>
            </a:r>
          </a:p>
          <a:p>
            <a:pPr marL="723900" lvl="0" indent="-6350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правительственные (постановления, распоряжения);</a:t>
            </a:r>
          </a:p>
          <a:p>
            <a:pPr marL="723900" lvl="0" indent="-6350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ведомственные (Министерства образования и т.д.);</a:t>
            </a:r>
          </a:p>
          <a:p>
            <a:pPr marL="723900" lvl="0" indent="-6350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региональные</a:t>
            </a:r>
          </a:p>
          <a:p>
            <a:pPr marL="723900" lvl="0" indent="-635000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локальные акты учреждения</a:t>
            </a:r>
          </a:p>
          <a:p>
            <a:endParaRPr lang="ru-RU" dirty="0"/>
          </a:p>
        </p:txBody>
      </p:sp>
      <p:pic>
        <p:nvPicPr>
          <p:cNvPr id="40964" name="Picture 4" descr="http://school3-lang.ucoz.ru/2015-2016/inkljuzivnoe_obrazovan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714620"/>
            <a:ext cx="2891403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571480"/>
            <a:ext cx="8229600" cy="164307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 ДОШКОЛЬНОГО ОБРАЗОВАНИЯ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285992"/>
            <a:ext cx="3571900" cy="4357718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С 1 января 2014 года вступил в силу федеральный государственный образовательный стандарт дошкольного образования, утвержденный приказом Министерства образования и науки Российской Федерации от 17 октября 2013 г. № 1155 (зарегистрирован Минюстом России 14 ноября 2013г., регистрационный № 30384) (далее - ФГОС ДО). </a:t>
            </a:r>
          </a:p>
          <a:p>
            <a:endParaRPr lang="ru-RU" dirty="0"/>
          </a:p>
        </p:txBody>
      </p:sp>
      <p:pic>
        <p:nvPicPr>
          <p:cNvPr id="22530" name="Picture 2" descr="http://hpsl.in.ua/images/stories/foto_2015_23_12_blagodiinist/%D0%B4%D0%B0%D1%80%D0%B8%20%D0%B4%D0%BE%D0%B1%D1%80%D0%BE_%D0%B4%D0%B5%D1%82%D0%B8_%D0%B8%D0%BD%D0%B2%D0%B0%D0%BB%D0%B8%D0%B4_%D0%BA%D0%BE%D0%BB%D1%8F%D1%81%D0%BA%D0%B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428868"/>
            <a:ext cx="4297433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642918"/>
            <a:ext cx="8858312" cy="106680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ГОСУДАРСТВЕННЫЙ ОБРАЗОВАТЕЛЬНЫЙ СТАНДАРТ ДОШКОЛЬНОГО ОБРАЗОВАНИЯ (приказ № 1155 от 17.10.2013г.)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Стандарт </a:t>
            </a:r>
            <a:r>
              <a:rPr lang="ru-RU" b="1" dirty="0" smtClean="0"/>
              <a:t>представляет собой совокупность обязательных требований к дошкольному образованию </a:t>
            </a:r>
          </a:p>
          <a:p>
            <a:r>
              <a:rPr lang="ru-RU" b="1" dirty="0" smtClean="0"/>
              <a:t>Предметом </a:t>
            </a:r>
            <a:r>
              <a:rPr lang="ru-RU" b="1" dirty="0" smtClean="0"/>
              <a:t>регулирования стандарта являются отношения в сфере образования, возникающие при реализации образовательной программы дошкольного образования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071678"/>
            <a:ext cx="8229600" cy="928694"/>
          </a:xfrm>
        </p:spPr>
        <p:txBody>
          <a:bodyPr>
            <a:noAutofit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2.11.2. Содержание коррекционной работы и/или инклюзивного образования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071810"/>
            <a:ext cx="8229600" cy="3502726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b="1" dirty="0" smtClean="0"/>
              <a:t>направлены на: </a:t>
            </a:r>
          </a:p>
          <a:p>
            <a:r>
              <a:rPr lang="ru-RU" b="1" dirty="0" smtClean="0"/>
              <a:t>1)обеспечение коррекции нарушений развития различных категорий детей с ОВЗ, оказание им квалифицированной помощи в освоении Программы; </a:t>
            </a:r>
          </a:p>
          <a:p>
            <a:r>
              <a:rPr lang="ru-RU" b="1" dirty="0" smtClean="0"/>
              <a:t>2)освоение детьми с ОВЗ Программы, их разностороннее развитие с учетом возрастных и индивидуальных особенностей и особых образовательных потребностей, социальной адаптации.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642918"/>
            <a:ext cx="8858312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ФЕДЕРАЛЬНЫЙ ГОСУДАРСТВЕННЫЙ ОБРАЗОВАТЕЛЬНЫЙ СТАНДАРТ ДОШКОЛЬНОГО ОБРАЗОВАНИЯ (приказ № 1155 от 17.10.2013г.)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071678"/>
            <a:ext cx="8229600" cy="1066800"/>
          </a:xfrm>
        </p:spPr>
        <p:txBody>
          <a:bodyPr>
            <a:noAutofit/>
          </a:bodyPr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3.2.7. Для коррекционной работы с детьми с ограниченными возможностями здоровья 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 descr="http://abrikos1.ru/files/def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3251291"/>
            <a:ext cx="3752844" cy="3287616"/>
          </a:xfrm>
          <a:prstGeom prst="rect">
            <a:avLst/>
          </a:prstGeom>
          <a:noFill/>
        </p:spPr>
      </p:pic>
      <p:sp>
        <p:nvSpPr>
          <p:cNvPr id="6" name="Содержимое 2"/>
          <p:cNvSpPr>
            <a:spLocks noGrp="1"/>
          </p:cNvSpPr>
          <p:nvPr>
            <p:ph idx="1"/>
          </p:nvPr>
        </p:nvSpPr>
        <p:spPr>
          <a:xfrm>
            <a:off x="-214346" y="2714620"/>
            <a:ext cx="6357982" cy="3786214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•</a:t>
            </a:r>
            <a:r>
              <a:rPr lang="ru-RU" b="1" dirty="0" smtClean="0"/>
              <a:t>…должны создаваться условия в соответствии с перечнем и планом реализации индивидуально ориентированных коррекционных мероприятий, обеспечивающих удовлетворение особых образовательных потребностей детей с ОВЗ </a:t>
            </a:r>
          </a:p>
          <a:p>
            <a:r>
              <a:rPr lang="ru-RU" dirty="0" smtClean="0"/>
              <a:t>•</a:t>
            </a:r>
            <a:r>
              <a:rPr lang="ru-RU" b="1" dirty="0" smtClean="0"/>
              <a:t>При создании условий для работы с детьми-инвалидами, осваивающими Программу, должна учитываться индивидуальная программа реабилитации ребенка-инвалида. </a:t>
            </a:r>
          </a:p>
          <a:p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2844" y="642918"/>
            <a:ext cx="8858312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ФЕДЕРАЛЬНЫЙ ГОСУДАРСТВЕННЫЙ ОБРАЗОВАТЕЛЬНЫЙ СТАНДАРТ ДОШКОЛЬНОГО ОБРАЗОВАНИЯ (приказ № 1155 от 17.10.2013г.)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857232"/>
            <a:ext cx="8586790" cy="1071570"/>
          </a:xfrm>
        </p:spPr>
        <p:txBody>
          <a:bodyPr>
            <a:noAutofit/>
          </a:bodyPr>
          <a:lstStyle/>
          <a:p>
            <a:pPr algn="ctr"/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 smtClean="0"/>
              <a:t>«</a:t>
            </a: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Специальные условия для получения образования детьми с ограниченными возможностями здоровья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»: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   механизмы адаптации Программы для таких детей; </a:t>
            </a:r>
          </a:p>
          <a:p>
            <a:r>
              <a:rPr lang="ru-RU" dirty="0" smtClean="0"/>
              <a:t>использование специальных образовательных </a:t>
            </a:r>
            <a:r>
              <a:rPr lang="ru-RU" b="1" dirty="0" smtClean="0"/>
              <a:t>программ и методов; </a:t>
            </a:r>
          </a:p>
          <a:p>
            <a:r>
              <a:rPr lang="ru-RU" dirty="0" smtClean="0"/>
              <a:t>специальных методических </a:t>
            </a:r>
            <a:r>
              <a:rPr lang="ru-RU" b="1" dirty="0" smtClean="0"/>
              <a:t>пособий и дидактических материалов; </a:t>
            </a:r>
          </a:p>
          <a:p>
            <a:r>
              <a:rPr lang="ru-RU" dirty="0" smtClean="0"/>
              <a:t>проведение групповых и индивидуальных коррекционных </a:t>
            </a:r>
            <a:r>
              <a:rPr lang="ru-RU" b="1" dirty="0" smtClean="0"/>
              <a:t>занятий; </a:t>
            </a:r>
          </a:p>
          <a:p>
            <a:r>
              <a:rPr lang="ru-RU" dirty="0" smtClean="0"/>
              <a:t>осуществление квалифицированной </a:t>
            </a:r>
            <a:r>
              <a:rPr lang="ru-RU" b="1" dirty="0" smtClean="0"/>
              <a:t>коррекции нарушений развития детей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000240"/>
            <a:ext cx="8229600" cy="1066800"/>
          </a:xfrm>
        </p:spPr>
        <p:txBody>
          <a:bodyPr>
            <a:noAutofit/>
          </a:bodyPr>
          <a:lstStyle/>
          <a:p>
            <a:r>
              <a:rPr lang="ru-RU" sz="2600" dirty="0" smtClean="0"/>
              <a:t/>
            </a:r>
            <a:br>
              <a:rPr lang="ru-RU" sz="2600" dirty="0" smtClean="0"/>
            </a:b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3.4.4. (ФГОС) При организации инклюзивного образования: 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431288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при включении в Группу детей с ограниченными возможностям здоровья к реализации Программы могут быть привлечены дополнительные педагогические работники, имеющие соответствующую квалификацию для работы с данными ограничениями здоровья детей.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42844" y="642918"/>
            <a:ext cx="8858312" cy="1066800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8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ФЕДЕРАЛЬНЫЙ ГОСУДАРСТВЕННЫЙ ОБРАЗОВАТЕЛЬНЫЙ СТАНДАРТ ДОШКОЛЬНОГО ОБРАЗОВАНИЯ (приказ № 1155 от 17.10.2013г.)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Комментарии к п. 3.2.7. см. Письмо Министерства образования и науки РФ от 18.04.2008 № АФ_150/06 «О создании условий для получения образования детьми с ограниченными возможностями здоровья и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детьми-инвалидами»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751476"/>
          </a:xfrm>
        </p:spPr>
        <p:txBody>
          <a:bodyPr>
            <a:normAutofit fontScale="62500" lnSpcReduction="20000"/>
          </a:bodyPr>
          <a:lstStyle/>
          <a:p>
            <a:pPr algn="ctr"/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Рекомендации по созданию условий для получения образования детьми с ограниченными возможностями здоровья и детьми-инвалидами в субъекте Российской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Федерации</a:t>
            </a:r>
          </a:p>
          <a:p>
            <a:pPr marL="88900" indent="20638" fontAlgn="base">
              <a:buNone/>
            </a:pPr>
            <a:r>
              <a:rPr lang="ru-RU" dirty="0" smtClean="0"/>
              <a:t>Получение детьми с ограниченными возможностями здоровья и детьми-инвалидами (далее - дети с ограниченными возможностями здоровья) образования является одним из основных и неотъемлемых условий их успешной социализации, обеспечения их полноценного участия в жизни общества, эффективной самореализации в различных видах профессиональной и социальной деятельности.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 связи с этим обеспечение реализации права детей с ограниченными возможностями здоровья на образование рассматривается как одна из важнейших задач государственной политики не только в области образования, но и в области демографического и социально-экономического развития Российской Федерации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РФ от 30 августа 2013 г. N 1014 "Об утверждении Порядка организации и осуществления образовательной деятельности по основным общеобразовательным программам дошкольного образования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3116"/>
            <a:ext cx="8229600" cy="4325112"/>
          </a:xfrm>
        </p:spPr>
        <p:txBody>
          <a:bodyPr>
            <a:normAutofit fontScale="85000"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В группах компенсирующей направленности осуществляется реализация адаптированной образовательной программы дошкольного образования для детей с ОВЗ </a:t>
            </a:r>
          </a:p>
          <a:p>
            <a:r>
              <a:rPr lang="ru-RU" dirty="0" smtClean="0"/>
              <a:t>•</a:t>
            </a:r>
            <a:r>
              <a:rPr lang="ru-RU" b="1" dirty="0" smtClean="0"/>
              <a:t>В группах комбинированной направленности осуществляется совместное образование здоровых детей и детей с ОВЗ в соответствии с образовательной программой дошкольного образования, адаптированной для детей с ОВЗ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pPr>
              <a:buNone/>
            </a:pPr>
            <a:r>
              <a:rPr lang="ru-RU" b="1" dirty="0" smtClean="0"/>
              <a:t>19. В целях доступности получения дошкольного образования детьми с </a:t>
            </a:r>
            <a:r>
              <a:rPr lang="ru-RU" b="1" dirty="0" smtClean="0"/>
              <a:t> ОВЗ </a:t>
            </a:r>
            <a:r>
              <a:rPr lang="ru-RU" b="1" dirty="0" smtClean="0"/>
              <a:t>организацией обеспечивается: </a:t>
            </a:r>
          </a:p>
          <a:p>
            <a:r>
              <a:rPr lang="ru-RU" b="1" dirty="0" smtClean="0"/>
              <a:t>1) для детей с ОВЗ по зрению: присутствие ассистента, обеспечение альтернативных форматов печатных материалов (крупный шрифт) или </a:t>
            </a:r>
            <a:r>
              <a:rPr lang="ru-RU" b="1" dirty="0" err="1" smtClean="0"/>
              <a:t>аудиофайлы</a:t>
            </a:r>
            <a:r>
              <a:rPr lang="ru-RU" b="1" dirty="0" smtClean="0"/>
              <a:t>; </a:t>
            </a:r>
          </a:p>
          <a:p>
            <a:r>
              <a:rPr lang="ru-RU" b="1" dirty="0" smtClean="0"/>
              <a:t>2) для детей с ОВЗ по слуху: обеспечение надлежащими звуковыми средствами воспроизведения информации; </a:t>
            </a:r>
          </a:p>
          <a:p>
            <a:r>
              <a:rPr lang="ru-RU" b="1" dirty="0" smtClean="0"/>
              <a:t>3) для детей, имеющих нарушения опорно-двигательного аппарата, </a:t>
            </a:r>
          </a:p>
          <a:p>
            <a:r>
              <a:rPr lang="ru-RU" b="1" dirty="0" smtClean="0"/>
              <a:t>материально-технические условия должны обеспечивать возможность беспрепятственного доступа детей в помещения и к оборудованию. </a:t>
            </a:r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229600" cy="106680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</a:t>
            </a:r>
            <a:r>
              <a:rPr lang="ru-RU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Минобрнауки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РФ от 30 августа 2013 г. N 1014 "Об утверждении Порядка организации и осуществления образовательной деятельности по основным общеобразовательным программам дошкольного образования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образования и науки РФ  № 1014  от 30.08.13 г. «Об утверждении  Порядка организации и осуществления образовательной деятельности по основным общеобразовательным программам- образовательным программам дошкольного образования</a:t>
            </a:r>
            <a:r>
              <a:rPr lang="ru-RU" sz="2200" b="1" dirty="0" smtClean="0"/>
              <a:t>» (р.3).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532888"/>
            <a:ext cx="8229600" cy="432511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III. Особенности организация образовательной деятельности для лиц с ограниченными возможностями здоровья</a:t>
            </a:r>
          </a:p>
          <a:p>
            <a:r>
              <a:rPr lang="ru-RU" dirty="0" smtClean="0"/>
              <a:t>П.16. Содержание дошкольного образования и условия организации обучения и воспитания детей с ограниченными возможностями здоровья определяются адаптированной образовательной программой, а для инвалидов также в соответствии с индивидуальной программой реабилитации инвалида</a:t>
            </a:r>
          </a:p>
          <a:p>
            <a:r>
              <a:rPr lang="ru-RU" dirty="0" smtClean="0"/>
              <a:t>П.17. В образовательных организациях, осуществляющих образовательную деятельность по адаптированным образовательным программам дошкольного образования, должны быть созданы специальные условия для получения дошкольного образования детьми с ограниченными возможностями здоровья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71480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Международные документы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9938" name="Picture 2" descr="http://fndusa.org/wp-content/uploads/2015/08/inclusive-k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69080"/>
            <a:ext cx="9144000" cy="2788920"/>
          </a:xfrm>
          <a:prstGeom prst="rect">
            <a:avLst/>
          </a:prstGeom>
          <a:noFill/>
        </p:spPr>
      </p:pic>
      <p:sp>
        <p:nvSpPr>
          <p:cNvPr id="7" name="Содержимое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4143404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Всеобщая декларация прав человека от 10 декабря 1948г  </a:t>
            </a:r>
            <a:r>
              <a:rPr lang="ru-RU" sz="2000" dirty="0" smtClean="0">
                <a:latin typeface="+mj-lt"/>
              </a:rPr>
              <a:t>статья 1: </a:t>
            </a:r>
            <a:r>
              <a:rPr lang="ru-RU" sz="2000" b="1" i="1" dirty="0" smtClean="0">
                <a:latin typeface="+mj-lt"/>
              </a:rPr>
              <a:t>«Все люди рождаются свободными и равными в своем достоинстве и правах».</a:t>
            </a:r>
            <a:endParaRPr lang="ru-RU" sz="2000" dirty="0" smtClean="0">
              <a:latin typeface="+mj-lt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Конвенция о правах инвалидов (принята резолюцией 61/106 Генеральной Ассамблеи от 13 декабря 2006 года).</a:t>
            </a:r>
          </a:p>
          <a:p>
            <a:pPr>
              <a:buNone/>
            </a:pPr>
            <a:r>
              <a:rPr lang="ru-RU" sz="2000" b="1" dirty="0" smtClean="0">
                <a:latin typeface="+mj-lt"/>
              </a:rPr>
              <a:t>   статья 24 </a:t>
            </a:r>
            <a:r>
              <a:rPr lang="ru-RU" sz="2000" dirty="0" smtClean="0">
                <a:latin typeface="+mj-lt"/>
              </a:rPr>
              <a:t>«</a:t>
            </a:r>
            <a:r>
              <a:rPr lang="ru-RU" sz="2000" b="1" i="1" dirty="0" smtClean="0">
                <a:latin typeface="+mj-lt"/>
              </a:rPr>
              <a:t>Государства-участники признают право инвалидов на образование. В целях реализации этого права без дискриминации и на основе равенства возможностей государства-участники обеспечивают инклюзивное образование на всех уровнях и обучение в течение всей жизни.</a:t>
            </a:r>
            <a:endParaRPr lang="ru-RU" sz="2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Рекомендуемая литература </a:t>
            </a:r>
            <a:r>
              <a:rPr lang="ru-RU" b="1" dirty="0" err="1" smtClean="0"/>
              <a:t>Волосовец</a:t>
            </a:r>
            <a:r>
              <a:rPr lang="ru-RU" b="1" dirty="0" smtClean="0"/>
              <a:t> Т.В., </a:t>
            </a:r>
            <a:r>
              <a:rPr lang="ru-RU" b="1" dirty="0" err="1" smtClean="0"/>
              <a:t>Кутепова</a:t>
            </a:r>
            <a:r>
              <a:rPr lang="ru-RU" b="1" dirty="0" smtClean="0"/>
              <a:t> Е. Н. Издательство: Мозаика-Синтез, Москва, 2011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071678"/>
            <a:ext cx="5543560" cy="4608576"/>
          </a:xfrm>
        </p:spPr>
        <p:txBody>
          <a:bodyPr>
            <a:normAutofit fontScale="62500" lnSpcReduction="20000"/>
          </a:bodyPr>
          <a:lstStyle/>
          <a:p>
            <a:endParaRPr lang="ru-RU" dirty="0" smtClean="0"/>
          </a:p>
          <a:p>
            <a:r>
              <a:rPr lang="ru-RU" sz="3200" dirty="0" smtClean="0">
                <a:latin typeface="+mj-lt"/>
              </a:rPr>
              <a:t>Приведены примеры внутренних нормативно-правовых документов и моделей построения индивидуальных образовательных маршрутов детей с ОВЗ, примеры ИОП и планов; построения образовательного маршрута для различных категорий дошкольников с ОВЗ. Разработаны варианты составления ООП для группы комбинированной направленности (инклюзивной). </a:t>
            </a:r>
          </a:p>
          <a:p>
            <a:r>
              <a:rPr lang="ru-RU" sz="3200" dirty="0" smtClean="0">
                <a:latin typeface="+mj-lt"/>
              </a:rPr>
              <a:t>Отражены направления деятельности ПМП комиссий и ПМП консилиумов. </a:t>
            </a:r>
          </a:p>
          <a:p>
            <a:r>
              <a:rPr lang="ru-RU" sz="3200" dirty="0" smtClean="0">
                <a:latin typeface="+mj-lt"/>
              </a:rPr>
              <a:t>Описаны варианты условий, при которых ребенок с ОВЗ может быть включен в работу группы комбинированной направленности</a:t>
            </a:r>
            <a:r>
              <a:rPr lang="ru-RU" b="1" dirty="0" smtClean="0"/>
              <a:t>. 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2095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образования и науки РФ от 09.11.15 г.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4"/>
            <a:ext cx="8229600" cy="3645602"/>
          </a:xfrm>
        </p:spPr>
        <p:txBody>
          <a:bodyPr>
            <a:normAutofit fontScale="92500"/>
          </a:bodyPr>
          <a:lstStyle/>
          <a:p>
            <a:r>
              <a:rPr lang="ru-RU" sz="2400" b="1" dirty="0" smtClean="0"/>
              <a:t>п. 4, е) – обеспечение предоставления услуг </a:t>
            </a:r>
            <a:r>
              <a:rPr lang="ru-RU" sz="2400" b="1" dirty="0" err="1" smtClean="0"/>
              <a:t>тьютора</a:t>
            </a:r>
            <a:r>
              <a:rPr lang="ru-RU" sz="2400" b="1" dirty="0" smtClean="0"/>
              <a:t> организацией, предоставляющей услуги в сфере образования, на основании соответствующей рекомендации в заключении </a:t>
            </a:r>
            <a:r>
              <a:rPr lang="ru-RU" sz="2400" b="1" dirty="0" err="1" smtClean="0"/>
              <a:t>психолого-медико-педагогической</a:t>
            </a:r>
            <a:r>
              <a:rPr lang="ru-RU" sz="2400" b="1" dirty="0" smtClean="0"/>
              <a:t> комиссии или индивидуальной программе реабилитации  инвалида.</a:t>
            </a:r>
          </a:p>
          <a:p>
            <a:r>
              <a:rPr lang="ru-RU" sz="2400" b="1" dirty="0" smtClean="0"/>
              <a:t>п. 12, г) – предоставление инвалидам услуг в сфере образования с сопровождением ассистента-помощника.</a:t>
            </a:r>
            <a:endParaRPr lang="ru-RU" sz="2400" b="1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14356"/>
            <a:ext cx="8572528" cy="2428892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Главного государственного санитарного врача Российской Федерации от 15 мая 2013 г. № 26 «Об утверждении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СанПиН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2.4.1.3049-13</a:t>
            </a:r>
          </a:p>
          <a:p>
            <a:pPr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«Санитарно-эпидемиологические требования к устройству, содержанию и организации режима работы дошкольных образовательных организаций»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ru-RU" b="1" dirty="0" smtClean="0"/>
              <a:t>(</a:t>
            </a:r>
            <a:r>
              <a:rPr lang="ru-RU" b="1" dirty="0" smtClean="0"/>
              <a:t>с изменениями на 27 августа 2015 года</a:t>
            </a:r>
            <a:r>
              <a:rPr lang="ru-RU" b="1" dirty="0" smtClean="0"/>
              <a:t>)</a:t>
            </a:r>
            <a:endParaRPr lang="ru-RU" sz="1600" b="1" dirty="0" smtClean="0"/>
          </a:p>
          <a:p>
            <a:pPr algn="ctr">
              <a:buNone/>
            </a:pPr>
            <a:endParaRPr lang="ru-RU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0" y="2428868"/>
            <a:ext cx="8929718" cy="4929222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endParaRPr kumimoji="0" lang="ru-RU" sz="21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125" marR="0" lvl="0" indent="-255588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1.10. Количество и соотношение возрастных групп в дошкольной образовательной организации компенсирующего вида, осуществляющей квалифицированную коррекцию недостатков в физическом и (или) психическом развитии, определяется с учетом особенностей психофизического развития и возможностей воспитанников</a:t>
            </a:r>
          </a:p>
          <a:p>
            <a:pPr marL="365125" marR="0" lvl="0" indent="-255588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1.11. Рекомендуемое количество детей в группах компенсирующей направленности </a:t>
            </a:r>
          </a:p>
          <a:p>
            <a:pPr marL="365125" marR="0" lvl="0" indent="-255588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10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1.12. В дошкольных образовательных организациях комплектование групп комбинированной направленности, реализующих совместное образование здоровых детей и детей с ограниченными возможностями, осуществляется в соответствии с учетом особенностей психофизического развития и возможностей воспитанников</a:t>
            </a:r>
          </a:p>
          <a:p>
            <a:pPr marL="365760" marR="0" lvl="0" indent="-256032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X. Требования к дошкольным образовательным организациям и группам для детей с    ограниченными возможностями здоровья</a:t>
            </a:r>
            <a:endParaRPr kumimoji="0" lang="ru-RU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56032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Tx/>
              <a:buFont typeface="Georgia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066800"/>
          </a:xfrm>
        </p:spPr>
        <p:txBody>
          <a:bodyPr/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Региональные документы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3050"/>
            <a:ext cx="8686800" cy="5214950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/>
              <a:t>Конституция Республики </a:t>
            </a:r>
            <a:r>
              <a:rPr lang="ru-RU" sz="2600" b="1" dirty="0" smtClean="0"/>
              <a:t>Татарстан</a:t>
            </a:r>
          </a:p>
          <a:p>
            <a:pPr>
              <a:buNone/>
            </a:pP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6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ноября 1992 года (в ред. Законов РТ от 19.04.2002 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N 1380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,от 15.09.2003 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N 34-ЗРТ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 12.03.2004 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4"/>
              </a:rPr>
              <a:t>N 10-ЗРТ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,от 14.03.2005 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5"/>
              </a:rPr>
              <a:t>N 55-ЗРТ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 30.03.2010 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6"/>
              </a:rPr>
              <a:t>N 10-ЗРТ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,от 22.11.2010 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7"/>
              </a:rPr>
              <a:t>N 79-ЗРТ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от 22.06.2012 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8"/>
              </a:rPr>
              <a:t>N 40-ЗРТ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600" b="1" dirty="0" smtClean="0"/>
              <a:t>Закон Республики Татарстан "Об образовании»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 июля 2013 года N 68-ЗРТ</a:t>
            </a:r>
          </a:p>
          <a:p>
            <a:r>
              <a:rPr lang="ru-RU" sz="2600" b="1" dirty="0" smtClean="0"/>
              <a:t>Семейный кодекс Республики Татарстан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 13 января 2009 года N 4-ЗРТ (в ред. Законов РТ от 04.12.2009 N 60-ЗРТ,от 25.12.2010 N 104-ЗРТ, от 24.09.2011 N 61-ЗРТ, от 15.06.2012 N 38-ЗРТ</a:t>
            </a:r>
          </a:p>
          <a:p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Постановление Кабинета Министров Республики Татарстан от 16. 12. 2013 года № 996 "</a:t>
            </a:r>
            <a:r>
              <a:rPr lang="ru-RU" sz="2600" b="1" dirty="0" smtClean="0"/>
              <a:t>Об утверждении Стандарта качества государственной услуги по оказанию </a:t>
            </a:r>
            <a:r>
              <a:rPr lang="ru-RU" sz="2600" b="1" dirty="0" err="1" smtClean="0"/>
              <a:t>психолого</a:t>
            </a:r>
            <a:r>
              <a:rPr lang="ru-RU" sz="2600" b="1" dirty="0" smtClean="0"/>
              <a:t> - </a:t>
            </a:r>
            <a:r>
              <a:rPr lang="ru-RU" sz="2600" b="1" dirty="0" err="1" smtClean="0"/>
              <a:t>медико</a:t>
            </a:r>
            <a:r>
              <a:rPr lang="ru-RU" sz="2600" b="1" dirty="0" smtClean="0"/>
              <a:t> - педагогической помощи детям, подросткам, имеющим проблемы в развитии, обучении</a:t>
            </a:r>
            <a:r>
              <a:rPr lang="ru-RU" sz="2600" b="1" dirty="0" smtClean="0">
                <a:solidFill>
                  <a:schemeClr val="accent1">
                    <a:lumMod val="75000"/>
                  </a:schemeClr>
                </a:solidFill>
              </a:rPr>
              <a:t>"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 уровня образовательного учреждения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/>
              <a:t>Устав ДОУ</a:t>
            </a:r>
            <a:endParaRPr lang="ru-RU" dirty="0" smtClean="0"/>
          </a:p>
          <a:p>
            <a:r>
              <a:rPr lang="ru-RU" b="1" dirty="0" smtClean="0"/>
              <a:t>Адаптированная образовательная программа ДО</a:t>
            </a:r>
            <a:endParaRPr lang="ru-RU" dirty="0" smtClean="0"/>
          </a:p>
          <a:p>
            <a:r>
              <a:rPr lang="ru-RU" b="1" dirty="0" smtClean="0"/>
              <a:t>Договор об образовании по адаптированной образовательной программе</a:t>
            </a:r>
            <a:endParaRPr lang="ru-RU" dirty="0" smtClean="0"/>
          </a:p>
          <a:p>
            <a:r>
              <a:rPr lang="ru-RU" b="1" dirty="0" smtClean="0"/>
              <a:t>Заявление- согласие  родителей об образовании ребенка с ОВЗ по адаптированной образовательной программе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857232"/>
            <a:ext cx="8658228" cy="1066800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 акты  ДОУ</a:t>
            </a:r>
            <a:b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со статьей 30 закона РФ «Об образовании в РФ»  от 29 декабря 2012 года № 273-ФЗ: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 1. </a:t>
            </a:r>
            <a:r>
              <a:rPr lang="ru-RU" dirty="0" smtClean="0"/>
              <a:t>Образовательная организация принимает локальные нормативные акты, содержащие нормы, регулирующие образовательные отношения в пределах своей компетенции в соответствии с законодательством Российской Федерации в порядке, установленном ее уставом  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Пункт 2. </a:t>
            </a:r>
            <a:r>
              <a:rPr lang="ru-RU" dirty="0" smtClean="0"/>
              <a:t>Образовательная организация принимает локальные нормативные акты по основным вопросам организации и осуществления образовательной деятельности, в том числе регламентирующие правила приема обучающихся, режим занятий обучающихся, формы, периодичность и порядок текущего контроля успеваемости и промежуточной аттестации обучающихся……».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858280" cy="5643578"/>
          </a:xfrm>
        </p:spPr>
        <p:txBody>
          <a:bodyPr>
            <a:normAutofit fontScale="55000" lnSpcReduction="20000"/>
          </a:bodyPr>
          <a:lstStyle/>
          <a:p>
            <a:pPr lvl="0"/>
            <a:endParaRPr lang="ru-RU" dirty="0" smtClean="0"/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структуре, порядке разработки и утверждения основной образовательной программы дошкольного образования МБДОУ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порядке разработки, утверждения и структуре рабочих программ МБДОУ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группе компенсирующей направленности для детей с нарушением интеллекта МБДОУ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группе компенсирующей направленности для детей с задержкой психического развития МБДОУ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группе комбинированной направленности МБДОУ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кабинете дефектолога (логопеда) МБДОУ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об организации образования детей с ограниченными возможностями здоровья, обучающихся по адаптированной  образовательной программе  дошкольного образования  МБДОУ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 о порядке реализации права воспитанника на обучение по  индивидуальному учебному плану в МБДОУ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  педагогическом мониторинге освоения детьми  основной образовательной программы  дошкольного образования МБДОУ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об учете выполнения основной образовательной программы дошкольного образования МБДОУ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об учете индивидуального развития в рамках освоения воспитанниками образовательной программы дошкольного образования  в  МБДОУ </a:t>
            </a:r>
          </a:p>
          <a:p>
            <a:pPr lvl="0"/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Положение  о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психолого-медико-педагогическом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консилиуме МБДОУ 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Локальные акты учреждения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85794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Адаптированная образовательная программа ДОУ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071678"/>
            <a:ext cx="8543956" cy="432511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Есть два понятия: «адаптированная образовательная программа» и «адаптированная основная образовательная программа». </a:t>
            </a:r>
          </a:p>
          <a:p>
            <a:r>
              <a:rPr lang="ru-RU" dirty="0" smtClean="0"/>
              <a:t>Если в группе </a:t>
            </a:r>
            <a:r>
              <a:rPr lang="ru-RU" u="sng" dirty="0" smtClean="0"/>
              <a:t>один ребёнок с ОВЗ</a:t>
            </a:r>
            <a:r>
              <a:rPr lang="ru-RU" dirty="0" smtClean="0"/>
              <a:t> (или с каким-либо одним ограничением здоровья), то детский сад работает по основной образовательной программе, а для этого ребёнка пишется адаптированная образовательная программа.</a:t>
            </a:r>
          </a:p>
          <a:p>
            <a:r>
              <a:rPr lang="ru-RU" dirty="0" smtClean="0"/>
              <a:t>Если в детском саду есть </a:t>
            </a:r>
            <a:r>
              <a:rPr lang="ru-RU" u="sng" dirty="0" smtClean="0"/>
              <a:t>группа со схожими нарушениями</a:t>
            </a:r>
            <a:r>
              <a:rPr lang="ru-RU" dirty="0" smtClean="0"/>
              <a:t> (например, это группа компенсирующей направленности для детей с нарушениями речи, зрения или опорно-двигательного аппарата и др.), то для целой группы детей пишется адаптированная ОСНОВНАЯ образовательная программа.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2"/>
            <a:ext cx="8229600" cy="5717304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Адаптированная образовательная программа (далее АОП) – </a:t>
            </a:r>
            <a:r>
              <a:rPr lang="ru-RU" dirty="0" smtClean="0"/>
              <a:t>это образовательная </a:t>
            </a:r>
            <a:r>
              <a:rPr lang="ru-RU" dirty="0" smtClean="0"/>
              <a:t>программа, адаптированная для обучения лиц с </a:t>
            </a:r>
            <a:r>
              <a:rPr lang="ru-RU" dirty="0" smtClean="0"/>
              <a:t>ограниченными возможностями </a:t>
            </a:r>
            <a:r>
              <a:rPr lang="ru-RU" dirty="0" smtClean="0"/>
              <a:t>здоровья1 с учетом особенностей их психофизического </a:t>
            </a:r>
            <a:r>
              <a:rPr lang="ru-RU" dirty="0" smtClean="0"/>
              <a:t>развития, индивидуальных </a:t>
            </a:r>
            <a:r>
              <a:rPr lang="ru-RU" dirty="0" smtClean="0"/>
              <a:t>возможностей и при необходимости обеспечивающая </a:t>
            </a:r>
            <a:r>
              <a:rPr lang="ru-RU" dirty="0" smtClean="0"/>
              <a:t>коррекцию нарушений </a:t>
            </a:r>
            <a:r>
              <a:rPr lang="ru-RU" dirty="0" smtClean="0"/>
              <a:t>развития и социальную адаптацию указанных лиц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АОП </a:t>
            </a:r>
            <a:r>
              <a:rPr lang="ru-RU" dirty="0" smtClean="0"/>
              <a:t>разрабатывается самостоятельно образовательной организацией </a:t>
            </a:r>
            <a:r>
              <a:rPr lang="ru-RU" dirty="0" smtClean="0"/>
              <a:t>с учетом ФГОС ДО на </a:t>
            </a:r>
            <a:r>
              <a:rPr lang="ru-RU" dirty="0" smtClean="0"/>
              <a:t>основании </a:t>
            </a:r>
            <a:r>
              <a:rPr lang="ru-RU" dirty="0" smtClean="0"/>
              <a:t>основной  образовательной </a:t>
            </a:r>
            <a:r>
              <a:rPr lang="ru-RU" dirty="0" smtClean="0"/>
              <a:t>программы и в соответствии с особыми </a:t>
            </a:r>
            <a:r>
              <a:rPr lang="ru-RU" dirty="0" smtClean="0"/>
              <a:t>образовательными потребностями </a:t>
            </a:r>
            <a:r>
              <a:rPr lang="ru-RU" dirty="0" smtClean="0"/>
              <a:t>лиц с ОВЗ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  <a:p>
            <a:r>
              <a:rPr lang="ru-RU" dirty="0" smtClean="0"/>
              <a:t>Адаптация образовательной </a:t>
            </a:r>
            <a:r>
              <a:rPr lang="ru-RU" dirty="0" smtClean="0"/>
              <a:t>программы осуществляется с </a:t>
            </a:r>
            <a:r>
              <a:rPr lang="ru-RU" dirty="0" smtClean="0"/>
              <a:t>учетом рекомендаций </a:t>
            </a:r>
            <a:r>
              <a:rPr lang="ru-RU" dirty="0" err="1" smtClean="0"/>
              <a:t>психолого-медико-педагогической</a:t>
            </a:r>
            <a:r>
              <a:rPr lang="ru-RU" dirty="0" smtClean="0"/>
              <a:t> комиссии, </a:t>
            </a:r>
            <a:r>
              <a:rPr lang="ru-RU" dirty="0" smtClean="0"/>
              <a:t>индивидуальной  программы </a:t>
            </a:r>
            <a:r>
              <a:rPr lang="ru-RU" dirty="0" smtClean="0"/>
              <a:t>реабилитации </a:t>
            </a:r>
            <a:r>
              <a:rPr lang="ru-RU" dirty="0" smtClean="0"/>
              <a:t>инвалида.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229600" cy="100013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документы, регламентирующие вопросы проектирования и реализации АОП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550070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400" dirty="0" smtClean="0"/>
              <a:t>1. Федеральный закон от 29.12.2012 № 273-ФЗ «Об образовании в РФ».</a:t>
            </a:r>
          </a:p>
          <a:p>
            <a:pPr>
              <a:buNone/>
            </a:pPr>
            <a:r>
              <a:rPr lang="ru-RU" sz="1400" dirty="0" smtClean="0"/>
              <a:t>2. Приказ Министерства образования и науки РФ от 17 октября 2013 г. № 1155 «Об утверждении федерального государственного образовательного стандарта дошкольного образования».</a:t>
            </a:r>
          </a:p>
          <a:p>
            <a:pPr>
              <a:buNone/>
            </a:pPr>
            <a:r>
              <a:rPr lang="ru-RU" sz="1400" dirty="0" smtClean="0"/>
              <a:t>3. Приказ Министерства образования и науки РФ от 30 августа 2013 г. № 1014 «Об утверждении Порядка организации и осуществления образовательной деятельности по основным </a:t>
            </a:r>
            <a:r>
              <a:rPr lang="ru-RU" sz="1400" dirty="0" smtClean="0"/>
              <a:t>общеобразовательным программам </a:t>
            </a:r>
            <a:r>
              <a:rPr lang="ru-RU" sz="1400" dirty="0" smtClean="0"/>
              <a:t>– образовательным программам дошкольного образования».</a:t>
            </a:r>
          </a:p>
          <a:p>
            <a:pPr>
              <a:buNone/>
            </a:pPr>
            <a:r>
              <a:rPr lang="ru-RU" sz="1400" dirty="0" smtClean="0"/>
              <a:t>4. Приказ Министерства образования и науки РФ от 8 апреля 2014 г. № 293 «Об утверждении Порядка приема на обучение по образовательным программам дошкольного образования» (зарегистрировано в Минюсте РФ </a:t>
            </a:r>
            <a:r>
              <a:rPr lang="ru-RU" sz="1400" dirty="0" smtClean="0"/>
              <a:t>12 мая </a:t>
            </a:r>
            <a:r>
              <a:rPr lang="ru-RU" sz="1400" dirty="0" smtClean="0"/>
              <a:t>2014 г., № 32220, вступил в силу 27 мая 2014 г.).</a:t>
            </a:r>
          </a:p>
          <a:p>
            <a:pPr>
              <a:buNone/>
            </a:pPr>
            <a:r>
              <a:rPr lang="ru-RU" sz="1400" dirty="0" smtClean="0"/>
              <a:t>5. «Об утверждении </a:t>
            </a:r>
            <a:r>
              <a:rPr lang="ru-RU" sz="1400" dirty="0" err="1" smtClean="0"/>
              <a:t>СанПиН</a:t>
            </a:r>
            <a:r>
              <a:rPr lang="ru-RU" sz="1400" dirty="0" smtClean="0"/>
              <a:t> 2.4.1.3049-13 «Санитарно-  эпидемиологические требования к устройству, содержанию и организации режима работы дошкольных образовательных организаций» (с </a:t>
            </a:r>
            <a:r>
              <a:rPr lang="ru-RU" sz="1400" dirty="0" err="1" smtClean="0"/>
              <a:t>изм</a:t>
            </a:r>
            <a:r>
              <a:rPr lang="ru-RU" sz="1400" dirty="0" smtClean="0"/>
              <a:t>. от 04.04.2014).</a:t>
            </a:r>
          </a:p>
          <a:p>
            <a:pPr>
              <a:buNone/>
            </a:pPr>
            <a:r>
              <a:rPr lang="ru-RU" sz="1400" dirty="0" smtClean="0"/>
              <a:t>6. Письмо Департамента государственной политики в сфере общего образования Министерства образования и науки РФ от 28.02.2014 № 08-249 «Комментарии к ФГОС дошкольного образования».</a:t>
            </a:r>
          </a:p>
          <a:p>
            <a:pPr>
              <a:buNone/>
            </a:pPr>
            <a:r>
              <a:rPr lang="ru-RU" sz="1400" dirty="0" smtClean="0"/>
              <a:t>7. Письмо Министерства образования и науки РФ от 10 января 2014 года № 08-5 «О соблюдении организациями, осуществляющими образовательную деятельность, требований, установленных федеральным государственным образовательным стандартом дошкольного образования».</a:t>
            </a:r>
          </a:p>
          <a:p>
            <a:pPr>
              <a:buNone/>
            </a:pPr>
            <a:r>
              <a:rPr lang="ru-RU" sz="1400" dirty="0" smtClean="0"/>
              <a:t>9. Примерная основная образовательная программа дошкольного образования (одобрена решением федерального учебно-методического объединения по общему образованию протокол от 20 мая 2015 г. № 2/15).</a:t>
            </a:r>
            <a:endParaRPr lang="ru-RU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42918"/>
            <a:ext cx="82296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Федеральные документы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00174"/>
            <a:ext cx="8229600" cy="5074362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Статья 43 Конституции РФ</a:t>
            </a:r>
            <a:r>
              <a:rPr lang="ru-RU" dirty="0" smtClean="0"/>
              <a:t> провозглашает право каждого на образование. Принцип равноправия. Государство гарантирует гражданам общедоступность и бесплатность общего и начального профессионального образования. </a:t>
            </a:r>
          </a:p>
          <a:p>
            <a:r>
              <a:rPr lang="ru-RU" b="1" dirty="0" smtClean="0"/>
              <a:t>Федеральный  закон Российской Федерации от 3 мая 2012 г. N 46-ФЗ "О ратификации Конвенции о правах инвалидов" </a:t>
            </a:r>
            <a:r>
              <a:rPr lang="ru-RU" dirty="0" smtClean="0"/>
              <a:t>согласно этому закону Россия ратифицировала Конвенцию о правах инвалидов и приняла на себя обязательства по включению всех вышеназванных положений в правовые нормы, регулирующие правоотношения в сфере образования, в том числе определение «инклюзивного образования» и механизмов его реализации.</a:t>
            </a:r>
          </a:p>
          <a:p>
            <a:r>
              <a:rPr lang="ru-RU" b="1" dirty="0" smtClean="0"/>
              <a:t> Федеральный  закон Российской Федерации  № 273  от 29.12.12 г. «Об образовании в Российской Федерации» ( ст.2 п.16, 23, 27, 28; ст. 42; ст.58, ст.63 п.4; ст.67 п.1; ст.79 п.1, 2, 3).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85728"/>
            <a:ext cx="9144000" cy="157163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Нормативно-правовая  база </a:t>
            </a: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профессиональной деятельности учителя- дефектолога 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олигофренопедагога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тифлопедагога, сурдопедагога)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6143668"/>
          </a:xfrm>
        </p:spPr>
        <p:txBody>
          <a:bodyPr>
            <a:normAutofit fontScale="32500" lnSpcReduction="20000"/>
          </a:bodyPr>
          <a:lstStyle/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Закон РФ «Об основных гарантиях прав ребенка» от 24.07. 1998г. № 124 Ф-3 (изменения и дополнения от 20.07.2000г.) </a:t>
            </a:r>
            <a:endParaRPr lang="ru-RU" sz="37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Письмо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 РФ от 22.01.98  № 20-58-07 ин/20-4 «Об учителях логопедах, учителя- дефектолога и педагогах-психологах образовательных учреждений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Письмо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 РФ № 70/23-16 от 07.04.1999 г. «О практике проведения диагностики развития ребенка в системе дошкольного образования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Письмо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Министерства образования Российской Федерации от 27.03.2000 № 27/901-6 «О </a:t>
            </a:r>
            <a:r>
              <a:rPr lang="ru-RU" sz="3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психолого-медико-педагогическом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консилиуме (</a:t>
            </a:r>
            <a:r>
              <a:rPr lang="ru-RU" sz="37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ПМПк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) образовательного учреждения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Письмо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Министерства образования Российской Федерации от 27.06.03 № 28-51-513/16. Методические рекомендации по психолого-педагогическому сопровождению обучающихся в учебно-воспитательном процессе в условиях модернизации образования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Письмо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Минобразования РФ от 16 января 2002 г. N 03-51-5ин/23-03 </a:t>
            </a:r>
            <a:b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"О направлении методического письма "Об интегрированном воспитании и обучении детей с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отклонениями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 развитии в дошкольных образовательных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учреждениях«</a:t>
            </a:r>
            <a:endParaRPr lang="ru-RU" sz="37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Приложение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 письму Департамента общего и дошкольного образования от 17.02.2004 № 14-51-36/13 «Об использовании программ индивидуального адаптивного развития при подготовке детей к школе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Инструктивное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письмо от 02.07.1998 г № 89/ 34-16 «О реализации права дошкольных образовательных учреждений на выбор программ и педагогических технологий»</a:t>
            </a:r>
            <a:b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Приказ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МО РФ от 01.03.2004 г. № 945 «О режиме рабочего времени и времени отдыха работников образовательных учреждений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»;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Распорядительно-нормативные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документы (административные распоряжения, инструкции, приказы, законодательные акты и распоряжения субъектов РФ, и пр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.).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r>
              <a:rPr lang="ru-RU" sz="37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ПРОФЕССИОНАЛЬНЫЙ СТАНДАРТ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ПЕДАГОГА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     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Утвержден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      Приказом Министерства труда и социальной защиты Российской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Федерации  от </a:t>
            </a:r>
            <a:r>
              <a:rPr lang="ru-RU" sz="37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«18» октября 2013 г. № 544н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sz="37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itchFamily="2" charset="2"/>
              <a:buChar char="v"/>
            </a:pPr>
            <a:endParaRPr lang="ru-RU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-357222" y="2571744"/>
            <a:ext cx="82296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Документация </a:t>
            </a:r>
            <a:r>
              <a:rPr lang="ru-RU" sz="27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учителя-дефектолога: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3143248"/>
            <a:ext cx="8229600" cy="3429024"/>
          </a:xfrm>
        </p:spPr>
        <p:txBody>
          <a:bodyPr>
            <a:normAutofit fontScale="40000" lnSpcReduction="20000"/>
          </a:bodyPr>
          <a:lstStyle/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Годовой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учителя – дефектолога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Должностная инструкция 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программа учителя-дефектолога( с перспективным планированием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фронтальной, подгрупповой, индивидуальной работы) ( На основе ООП ДО МБДОУ или  АООП ДО МБДОУ)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 график и  учебный план на учебный год(распределение количества НОД 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Календарный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  <a:r>
              <a:rPr lang="ru-RU" dirty="0" smtClean="0"/>
              <a:t> индивидуальных, подгрупповых и фронтальных занятий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Список детей группы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 подгрупп)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учета посещаемости занятий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детьми(фронт.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инд.)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Расписание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НОД(группы)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Режим реализации образовательных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областей(группы)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График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учителя- дефектолога 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Циклограмма работы учителя- дефектолога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Индивидуальная карта развития ребенка</a:t>
            </a:r>
            <a:r>
              <a:rPr lang="ru-RU" dirty="0" smtClean="0"/>
              <a:t> </a:t>
            </a:r>
            <a:r>
              <a:rPr lang="ru-RU" dirty="0" smtClean="0"/>
              <a:t>(личное </a:t>
            </a:r>
            <a:r>
              <a:rPr lang="ru-RU" dirty="0" smtClean="0"/>
              <a:t>дело каждого </a:t>
            </a:r>
            <a:r>
              <a:rPr lang="ru-RU" dirty="0" smtClean="0"/>
              <a:t>воспитанника с характеристикой на конец года) 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диагностического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Журнал(лист) учета освоения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с родителями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Журнал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консультаций( для родителей, педагогов)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 работы по самообразованию. </a:t>
            </a:r>
          </a:p>
          <a:p>
            <a:pPr lvl="0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Аналитический отчет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конец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учебного года</a:t>
            </a: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5720" y="642918"/>
            <a:ext cx="871543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/>
              <a:t>Письмо Минобразования </a:t>
            </a:r>
            <a:r>
              <a:rPr lang="ru-RU" sz="2000" b="1" i="1" dirty="0" smtClean="0"/>
              <a:t>России  </a:t>
            </a:r>
            <a:r>
              <a:rPr lang="ru-RU" sz="2000" b="1" i="1" dirty="0" smtClean="0"/>
              <a:t>от 16 января 2002 г. № 03 – 51 – 5 ин/ 23 – </a:t>
            </a:r>
            <a:r>
              <a:rPr lang="ru-RU" sz="2000" b="1" i="1" dirty="0" smtClean="0"/>
              <a:t>03  Приложение к </a:t>
            </a:r>
            <a:r>
              <a:rPr lang="ru-RU" sz="2000" b="1" i="1" dirty="0" smtClean="0"/>
              <a:t>письму Минобразования </a:t>
            </a:r>
            <a:r>
              <a:rPr lang="ru-RU" sz="2000" b="1" i="1" dirty="0" smtClean="0"/>
              <a:t>России  </a:t>
            </a:r>
            <a:r>
              <a:rPr lang="ru-RU" sz="2000" b="1" i="1" dirty="0" smtClean="0"/>
              <a:t>от 16 января 2002 г. № 03 – 51 – 5 ин/ 23 – 03</a:t>
            </a:r>
            <a:endParaRPr lang="ru-RU" sz="2000" dirty="0" smtClean="0"/>
          </a:p>
          <a:p>
            <a:r>
              <a:rPr lang="ru-RU" sz="2000" b="1" i="1" dirty="0" smtClean="0"/>
              <a:t> </a:t>
            </a:r>
            <a:r>
              <a:rPr lang="ru-RU" sz="2000" b="1" dirty="0" smtClean="0"/>
              <a:t>Методическое </a:t>
            </a:r>
            <a:r>
              <a:rPr lang="ru-RU" sz="2000" b="1" dirty="0" smtClean="0"/>
              <a:t>письмо об интегрированном воспитании </a:t>
            </a:r>
            <a:endParaRPr lang="ru-RU" sz="2000" dirty="0" smtClean="0"/>
          </a:p>
          <a:p>
            <a:r>
              <a:rPr lang="ru-RU" sz="2000" b="1" dirty="0" smtClean="0"/>
              <a:t>и обучении детей с отклонениями в развитии </a:t>
            </a:r>
            <a:endParaRPr lang="ru-RU" sz="2000" dirty="0" smtClean="0"/>
          </a:p>
          <a:p>
            <a:r>
              <a:rPr lang="ru-RU" sz="2000" b="1" dirty="0" smtClean="0"/>
              <a:t>в дошкольных образовательных  учреждениях </a:t>
            </a:r>
            <a:endParaRPr lang="ru-RU" sz="20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алгоритм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28604"/>
            <a:ext cx="9001156" cy="64293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-1" y="0"/>
          <a:ext cx="9144000" cy="6153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  <a:gridCol w="3048000"/>
              </a:tblGrid>
              <a:tr h="94175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Индивидуальный образовательный маршрут (ИОМ)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Индивидуальный образовательный </a:t>
                      </a:r>
                    </a:p>
                    <a:p>
                      <a:pPr algn="ctr"/>
                      <a:r>
                        <a:rPr lang="ru-RU" dirty="0" smtClean="0"/>
                        <a:t>план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Индивидуальная</a:t>
                      </a:r>
                      <a:r>
                        <a:rPr lang="ru-RU" baseline="0" dirty="0" smtClean="0"/>
                        <a:t> образовательная программа </a:t>
                      </a:r>
                      <a:endParaRPr lang="ru-RU" dirty="0"/>
                    </a:p>
                  </a:txBody>
                  <a:tcPr/>
                </a:tc>
              </a:tr>
              <a:tr h="4602857"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Система конкретных совместных действий </a:t>
                      </a:r>
                      <a:r>
                        <a:rPr lang="ru-RU" sz="1600" dirty="0" smtClean="0"/>
                        <a:t>администрации, основных педагогов, междисциплинарной команды специалистов сопровождения образовательного учреждения, родителей </a:t>
                      </a:r>
                      <a:r>
                        <a:rPr lang="ru-RU" sz="1600" b="1" dirty="0" smtClean="0"/>
                        <a:t>в процессе включения ребёнка с ОВЗ в образовательный процесс.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/>
                        <a:t>Документ,</a:t>
                      </a:r>
                      <a:r>
                        <a:rPr lang="ru-RU" sz="1600" dirty="0" smtClean="0"/>
                        <a:t> отражающий общую </a:t>
                      </a:r>
                      <a:r>
                        <a:rPr lang="ru-RU" sz="1600" b="1" dirty="0" smtClean="0"/>
                        <a:t>стратегию и конкретные шаги </a:t>
                      </a:r>
                      <a:r>
                        <a:rPr lang="ru-RU" sz="1600" dirty="0" smtClean="0"/>
                        <a:t>междисциплинарной команды и родителей в организации психолого-педагогического сопровождения индивидуального образовательного маршрута в</a:t>
                      </a:r>
                      <a:r>
                        <a:rPr lang="ru-RU" sz="1600" baseline="0" dirty="0" smtClean="0"/>
                        <a:t> рамках учреждения на определённый период, </a:t>
                      </a:r>
                      <a:r>
                        <a:rPr lang="ru-RU" sz="1600" b="1" baseline="0" dirty="0" smtClean="0"/>
                        <a:t>утверждённый заведующим и подписанный родителями ребёнка.</a:t>
                      </a:r>
                      <a:endParaRPr lang="ru-RU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Документ, описывающий специальные образовательные условия для </a:t>
                      </a:r>
                      <a:r>
                        <a:rPr lang="ru-RU" sz="1600" b="1" dirty="0" smtClean="0"/>
                        <a:t>максимальной реализации </a:t>
                      </a:r>
                      <a:r>
                        <a:rPr lang="ru-RU" sz="1600" dirty="0" smtClean="0"/>
                        <a:t>особых образовательных потребностей ребёнка с ОВЗ в процессе обучения и воспитания на определённой</a:t>
                      </a:r>
                      <a:r>
                        <a:rPr lang="ru-RU" sz="1600" baseline="0" dirty="0" smtClean="0"/>
                        <a:t> ступени образования. Основная цель – </a:t>
                      </a:r>
                      <a:r>
                        <a:rPr lang="ru-RU" sz="1600" b="1" baseline="0" dirty="0" smtClean="0"/>
                        <a:t>построение образовательного процесса для ребёнка с ОВЗ в соответствии с его реальными возможностями, исходя из особенностей его развития и образовательных потребностей.</a:t>
                      </a:r>
                      <a:endParaRPr lang="ru-RU" sz="16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85720" y="6138862"/>
            <a:ext cx="8496300" cy="719138"/>
          </a:xfrm>
          <a:prstGeom prst="rect">
            <a:avLst/>
          </a:prstGeom>
        </p:spPr>
        <p:txBody>
          <a:bodyPr anchor="ctr">
            <a:normAutofit fontScale="47500" lnSpcReduction="20000"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ru-RU" sz="3200" dirty="0">
                <a:latin typeface="+mj-lt"/>
                <a:ea typeface="+mj-ea"/>
                <a:cs typeface="+mj-cs"/>
              </a:rPr>
              <a:t>Организация специальных образовательных условий для детей с ограниченными возможностями здоровья в общеобразовательных учреждениях / Методические рекомендации для руководителей образовательных учреждений. Москва, 2012.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066800"/>
          </a:xfrm>
        </p:spPr>
        <p:txBody>
          <a:bodyPr/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6322" name="Picture 2" descr="https://mintrud.tularegion.ru/upload/resize_cache/iblock/6b8/10000_515_1/6b8285056912e4cef95dd27d371033a7.jpg"/>
          <p:cNvPicPr>
            <a:picLocks noChangeAspect="1" noChangeArrowheads="1"/>
          </p:cNvPicPr>
          <p:nvPr/>
        </p:nvPicPr>
        <p:blipFill>
          <a:blip r:embed="rId2" cstate="print"/>
          <a:srcRect t="16146"/>
          <a:stretch>
            <a:fillRect/>
          </a:stretch>
        </p:blipFill>
        <p:spPr bwMode="auto">
          <a:xfrm>
            <a:off x="285720" y="1571612"/>
            <a:ext cx="8684096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об Образовании в Российской Федерации от 29.12.2012 N 273- ФЗ (ред.от 23.07.2013)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249424"/>
            <a:ext cx="8643998" cy="4325112"/>
          </a:xfrm>
        </p:spPr>
        <p:txBody>
          <a:bodyPr>
            <a:normAutofit fontScale="77500" lnSpcReduction="20000"/>
          </a:bodyPr>
          <a:lstStyle/>
          <a:p>
            <a:endParaRPr lang="ru-RU" sz="31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1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понятия </a:t>
            </a:r>
          </a:p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16. </a:t>
            </a:r>
            <a:r>
              <a:rPr lang="ru-RU" b="1" dirty="0" smtClean="0"/>
              <a:t>обучающийся с ограниченными возможностями здоровья - физическое лицо, имеющее недостатки в физическом и (или) психологическом развитии, подтвержденные </a:t>
            </a:r>
            <a:r>
              <a:rPr lang="ru-RU" b="1" dirty="0" err="1" smtClean="0"/>
              <a:t>психолого-медико-педагогической</a:t>
            </a:r>
            <a:r>
              <a:rPr lang="ru-RU" b="1" dirty="0" smtClean="0"/>
              <a:t> комиссией и препятствующие получению образования без создания специальных условий </a:t>
            </a:r>
          </a:p>
          <a:p>
            <a:r>
              <a:rPr lang="ru-RU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23. </a:t>
            </a:r>
            <a:r>
              <a:rPr lang="ru-RU" b="1" dirty="0" smtClean="0"/>
              <a:t>индивидуальный учебный план - учебный план, обеспечивающий освоение образовательной программы на основе индивидуализации ее содержания с учетом особенностей и образовательных потребностей конкретного обучающегося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Статья 2. Основные понятия </a:t>
            </a:r>
          </a:p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27</a:t>
            </a:r>
            <a:r>
              <a:rPr lang="ru-RU" dirty="0" smtClean="0"/>
              <a:t>. </a:t>
            </a:r>
            <a:r>
              <a:rPr lang="ru-RU" b="1" dirty="0" smtClean="0"/>
              <a:t>инклюзивное образование - обеспечение равного доступа к образованию для всех обучающихся с учетом разнообразия особых образовательных потребностей и индивидуальных возможностей </a:t>
            </a:r>
          </a:p>
          <a:p>
            <a:r>
              <a:rPr lang="ru-RU" sz="3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28</a:t>
            </a:r>
            <a:r>
              <a:rPr lang="ru-RU" dirty="0" smtClean="0"/>
              <a:t>. </a:t>
            </a:r>
            <a:r>
              <a:rPr lang="ru-RU" b="1" dirty="0" smtClean="0"/>
              <a:t>адаптированная образовательная программа - образовательная программа, адаптированная для обучения лиц с ограниченными возможностями здоровья с учетом особенностей их психофизического развития, индивидуальных возможностей и при необходимости обеспечивающая коррекцию нарушений развития и социальную адаптацию указанных лиц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/>
              <a:t>Федеральный закон об Образовании в Российской Федерации от 29.12.2012 N 273- ФЗ (ред.от 23.07.2013)</a:t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465724"/>
          </a:xfrm>
        </p:spPr>
        <p:txBody>
          <a:bodyPr>
            <a:normAutofit fontScale="70000" lnSpcReduction="20000"/>
          </a:bodyPr>
          <a:lstStyle/>
          <a:p>
            <a:endParaRPr lang="ru-RU" sz="3400" dirty="0" smtClean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ст.34. Основные права обучающихся и меры их социальной поддержки и стимулирования </a:t>
            </a:r>
          </a:p>
          <a:p>
            <a:r>
              <a:rPr lang="ru-RU" sz="3400" b="1" dirty="0" smtClean="0"/>
              <a:t>1. </a:t>
            </a:r>
            <a:r>
              <a:rPr lang="ru-RU" b="1" dirty="0" smtClean="0"/>
              <a:t>Обучающимся предоставляются академические права на: </a:t>
            </a:r>
          </a:p>
          <a:p>
            <a:pPr>
              <a:buNone/>
            </a:pPr>
            <a:r>
              <a:rPr lang="ru-RU" dirty="0" smtClean="0"/>
              <a:t>…2) </a:t>
            </a:r>
            <a:r>
              <a:rPr lang="ru-RU" b="1" dirty="0" smtClean="0"/>
              <a:t>предоставление условий для обучения с учетом особенностей их психофизического развития и состояния здоровья, в том числе получение социально-педагогической и психологической помощи, бесплатной </a:t>
            </a:r>
            <a:r>
              <a:rPr lang="ru-RU" b="1" dirty="0" err="1" smtClean="0"/>
              <a:t>психолого-медико-педагогической</a:t>
            </a:r>
            <a:r>
              <a:rPr lang="ru-RU" b="1" dirty="0" smtClean="0"/>
              <a:t> коррекции </a:t>
            </a:r>
          </a:p>
          <a:p>
            <a:pPr>
              <a:buNone/>
            </a:pPr>
            <a:r>
              <a:rPr lang="ru-RU" dirty="0" smtClean="0"/>
              <a:t>    3) </a:t>
            </a:r>
            <a:r>
              <a:rPr lang="ru-RU" b="1" dirty="0" smtClean="0"/>
              <a:t>обучение по индивидуальному учебному плану, в том числе ускоренное обучение, в пределах осваиваемой образовательной программы в порядке, установленном локальными нормативными актами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об Образовании в Российской Федерации от 29.12.2012 N 273- ФЗ (ред.от 23.07.2013)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3116"/>
            <a:ext cx="8229600" cy="4359982"/>
          </a:xfr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r>
              <a:rPr lang="ru-RU" sz="3400" b="1" dirty="0" smtClean="0">
                <a:solidFill>
                  <a:schemeClr val="accent3">
                    <a:lumMod val="50000"/>
                  </a:schemeClr>
                </a:solidFill>
              </a:rPr>
              <a:t>ст. 44. Права, обязанности и ответственность в сфере образования родителей (законных представителей) несовершеннолетних обучающихся </a:t>
            </a:r>
          </a:p>
          <a:p>
            <a:r>
              <a:rPr lang="ru-RU" dirty="0" smtClean="0"/>
              <a:t>•3. Родители (законные представители) несовершеннолетних обучающихся имеют право: </a:t>
            </a:r>
          </a:p>
          <a:p>
            <a:r>
              <a:rPr lang="ru-RU" dirty="0" smtClean="0"/>
              <a:t>•…..8) </a:t>
            </a:r>
            <a:r>
              <a:rPr lang="ru-RU" b="1" dirty="0" smtClean="0"/>
              <a:t>присутствовать при обследовании детей ПМПК, обсуждении результатов обследования и рекомендаций, высказывать свое мнение относительно предлагаемых условий для организации обучения и воспитания детей. </a:t>
            </a:r>
          </a:p>
          <a:p>
            <a:r>
              <a:rPr lang="ru-RU" dirty="0" smtClean="0"/>
              <a:t>•4. Родители (законные представители) несовершеннолетних обучающихся </a:t>
            </a:r>
            <a:r>
              <a:rPr lang="ru-RU" b="1" dirty="0" smtClean="0"/>
              <a:t>обязаны: </a:t>
            </a:r>
          </a:p>
          <a:p>
            <a:r>
              <a:rPr lang="ru-RU" dirty="0" smtClean="0"/>
              <a:t>1) обеспечить получение детьми общего образования</a:t>
            </a:r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об Образовании в Российской Федерации от 29.12.2012 N 273- ФЗ (ред.от 23.07.2013)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Ст. 55. Общие требования к приему на обучение в организацию, осуществляющую образовательную деятельность </a:t>
            </a:r>
          </a:p>
          <a:p>
            <a:r>
              <a:rPr lang="ru-RU" dirty="0" smtClean="0"/>
              <a:t>•3. Прием на обучение по основным общеобразовательным программам проводится на общедоступной основе, если иное не предусмотрено настоящим Федеральным законом. </a:t>
            </a:r>
          </a:p>
          <a:p>
            <a:pPr>
              <a:buNone/>
            </a:pPr>
            <a:r>
              <a:rPr lang="ru-RU" dirty="0" smtClean="0"/>
              <a:t>    Дети с ограниченными возможностями здоровья принимаются на обучение </a:t>
            </a:r>
            <a:r>
              <a:rPr lang="ru-RU" b="1" dirty="0" smtClean="0"/>
              <a:t>по адаптированной основной общеобразовательной программе только с согласия родителей (законных представителей) и на основании рекомендаций ПМПК. </a:t>
            </a:r>
          </a:p>
          <a:p>
            <a:endParaRPr lang="ru-RU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429684" cy="1285884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закон об Образовании в Российской Федерации от 29.12.2012 N 273- ФЗ (ред.от 23.07.2013)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1219</TotalTime>
  <Words>3077</Words>
  <Application>Microsoft Office PowerPoint</Application>
  <PresentationFormat>Экран (4:3)</PresentationFormat>
  <Paragraphs>254</Paragraphs>
  <Slides>44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5" baseType="lpstr">
      <vt:lpstr>Городская</vt:lpstr>
      <vt:lpstr>   Нормативно-правовые основы образования  детей дошкольного возраста  с ОВЗ</vt:lpstr>
      <vt:lpstr>Нормативно-правовую базу в области образования детей с ограниченными возможностями здоровья в Российской Федерации составляют документы нескольких уровней: </vt:lpstr>
      <vt:lpstr>Международные документы </vt:lpstr>
      <vt:lpstr>Федеральные документы </vt:lpstr>
      <vt:lpstr> Федеральный закон об Образовании в Российской Федерации от 29.12.2012 N 273- ФЗ (ред.от 23.07.2013) </vt:lpstr>
      <vt:lpstr> Федеральный закон об Образовании в Российской Федерации от 29.12.2012 N 273- ФЗ (ред.от 23.07.2013) </vt:lpstr>
      <vt:lpstr> Федеральный закон об Образовании в Российской Федерации от 29.12.2012 N 273- ФЗ (ред.от 23.07.2013) </vt:lpstr>
      <vt:lpstr> Федеральный закон об Образовании в Российской Федерации от 29.12.2012 N 273- ФЗ (ред.от 23.07.2013) </vt:lpstr>
      <vt:lpstr> Федеральный закон об Образовании в Российской Федерации от 29.12.2012 N 273- ФЗ (ред.от 23.07.2013) </vt:lpstr>
      <vt:lpstr> Федеральный закон об Образовании в Российской Федерации от 29.12.2012 N 273- ФЗ (ред.от 23.07.2013) </vt:lpstr>
      <vt:lpstr> Федеральный закон об Образовании в Российской Федерации от 29.12.2012 N 273- ФЗ (ред.от 23.07.2013) </vt:lpstr>
      <vt:lpstr> Федеральный закон об Образовании в Российской Федерации от 29.12.2012 N 273- ФЗ (ред.от 23.07.2013) </vt:lpstr>
      <vt:lpstr> Федеральный закон от 24 ноября 1995 г. N 181-ФЗ «О социальной защите инвалидов в Российской Федерации»  </vt:lpstr>
      <vt:lpstr> Федеральный закон от 24 ноября 1995 г. N 181-ФЗ "О социальной защите инвалидов в Российской Федерации" </vt:lpstr>
      <vt:lpstr>«О государственной программе Российской Федерации «Доступная среда» на 2011 - 2020 годы</vt:lpstr>
      <vt:lpstr>Ведомственные документы </vt:lpstr>
      <vt:lpstr> Приказ Минобрнауки Российской Федерации от 20 сентября 2013 г. N 1082 "Об утверждении Положения о психолого-медико-педагогической комиссии» </vt:lpstr>
      <vt:lpstr> Методические рекомендации Министерства образования РФ «О психолого-медико-педагогическом консилиуме (ПМПк) образовательного учреждения»  от 27.03.2000 г. № 127/901-6. </vt:lpstr>
      <vt:lpstr> О создании условий для получения образования детьми с ограниченными возможностями здоровья и детьми-инвалидами (Письмо Минобрнауки РФ от 18.04.2008 № аф-150/06) </vt:lpstr>
      <vt:lpstr> ФЕДЕРАЛЬНЫЙ ГОСУДАРСТВЕННЫЙ ОБРАЗОВАТЕЛЬНЫЙ СТАНДАРТ ДОШКОЛЬНОГО ОБРАЗОВАНИЯ </vt:lpstr>
      <vt:lpstr> ФЕДЕРАЛЬНЫЙ ГОСУДАРСТВЕННЫЙ ОБРАЗОВАТЕЛЬНЫЙ СТАНДАРТ ДОШКОЛЬНОГО ОБРАЗОВАНИЯ (приказ № 1155 от 17.10.2013г.) </vt:lpstr>
      <vt:lpstr> 2.11.2. Содержание коррекционной работы и/или инклюзивного образования </vt:lpstr>
      <vt:lpstr> 3.2.7. Для коррекционной работы с детьми с ограниченными возможностями здоровья </vt:lpstr>
      <vt:lpstr> «Специальные условия для получения образования детьми с ограниченными возможностями здоровья»: </vt:lpstr>
      <vt:lpstr> 3.4.4. (ФГОС) При организации инклюзивного образования: </vt:lpstr>
      <vt:lpstr> Комментарии к п. 3.2.7. см. Письмо Министерства образования и науки РФ от 18.04.2008 № АФ_150/06 «О создании условий для получения образования детьми с ограниченными возможностями здоровья и детьми-инвалидами»</vt:lpstr>
      <vt:lpstr> Приказ Минобрнауки РФ от 30 августа 2013 г. N 1014 "Об утверждении Порядка организации и осуществления образовательной деятельности по основным общеобразовательным программам дошкольного образования </vt:lpstr>
      <vt:lpstr> Приказ Минобрнауки РФ от 30 августа 2013 г. N 1014 "Об утверждении Порядка организации и осуществления образовательной деятельности по основным общеобразовательным программам дошкольного образования </vt:lpstr>
      <vt:lpstr>Приказ Министерства образования и науки РФ  № 1014  от 30.08.13 г. «Об утверждении  Порядка организации и осуществления образовательной деятельности по основным общеобразовательным программам- образовательным программам дошкольного образования» (р.3). </vt:lpstr>
      <vt:lpstr> Рекомендуемая литература Волосовец Т.В., Кутепова Е. Н. Издательство: Мозаика-Синтез, Москва, 2011 </vt:lpstr>
      <vt:lpstr>Приказ министерства образования и науки РФ от 09.11.15 г. № 1309 «Об утверждении порядка обеспечения условий доступности для инвалидов объектов и предоставляемых услуг в сфере образования, а также оказания им при этом необходимой помощи» </vt:lpstr>
      <vt:lpstr>Слайд 32</vt:lpstr>
      <vt:lpstr>Региональные документы </vt:lpstr>
      <vt:lpstr>Нормативные документы уровня образовательного учреждения </vt:lpstr>
      <vt:lpstr>Локальные акты  ДОУ в соответствии со статьей 30 закона РФ «Об образовании в РФ»  от 29 декабря 2012 года № 273-ФЗ:</vt:lpstr>
      <vt:lpstr>Локальные акты учреждения </vt:lpstr>
      <vt:lpstr>Адаптированная образовательная программа ДОУ</vt:lpstr>
      <vt:lpstr>Слайд 38</vt:lpstr>
      <vt:lpstr>Нормативные документы, регламентирующие вопросы проектирования и реализации АОП</vt:lpstr>
      <vt:lpstr>Нормативно-правовая  база профессиональной деятельности учителя- дефектолога (олигофренопедагога, тифлопедагога, сурдопедагога)</vt:lpstr>
      <vt:lpstr> Документация учителя-дефектолога: </vt:lpstr>
      <vt:lpstr>Слайд 42</vt:lpstr>
      <vt:lpstr>Слайд 43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16</dc:creator>
  <cp:lastModifiedBy>Admin</cp:lastModifiedBy>
  <cp:revision>68</cp:revision>
  <dcterms:created xsi:type="dcterms:W3CDTF">2017-04-16T16:30:51Z</dcterms:created>
  <dcterms:modified xsi:type="dcterms:W3CDTF">2017-04-18T14:39:58Z</dcterms:modified>
</cp:coreProperties>
</file>